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280" r:id="rId5"/>
    <p:sldId id="27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254A"/>
    <a:srgbClr val="1F3864"/>
    <a:srgbClr val="E2F0D9"/>
    <a:srgbClr val="C9AB91"/>
    <a:srgbClr val="EDEEF5"/>
    <a:srgbClr val="D9DBDB"/>
    <a:srgbClr val="EFE0CF"/>
    <a:srgbClr val="C6AA9E"/>
    <a:srgbClr val="B3CE5F"/>
    <a:srgbClr val="3C42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C5A242-7910-4F88-936A-C84C6E3E5938}" v="6" dt="2025-08-29T11:03:29.8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94660"/>
  </p:normalViewPr>
  <p:slideViewPr>
    <p:cSldViewPr snapToGrid="0">
      <p:cViewPr varScale="1">
        <p:scale>
          <a:sx n="105" d="100"/>
          <a:sy n="105" d="100"/>
        </p:scale>
        <p:origin x="84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1C649-4656-4751-B6C2-7EC563171C0D}" type="datetimeFigureOut">
              <a:rPr lang="en-GB" smtClean="0"/>
              <a:t>24/09/2025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3BFDDC-9858-4132-AD87-3192194D70E4}" type="slidenum">
              <a:rPr lang="en-GB" smtClean="0"/>
              <a:t>‹#›</a:t>
            </a:fld>
            <a:endParaRPr lang="en-GB"/>
          </a:p>
        </p:txBody>
      </p:sp>
    </p:spTree>
    <p:extLst>
      <p:ext uri="{BB962C8B-B14F-4D97-AF65-F5344CB8AC3E}">
        <p14:creationId xmlns:p14="http://schemas.microsoft.com/office/powerpoint/2010/main" val="1382878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83BFDDC-9858-4132-AD87-3192194D70E4}" type="slidenum">
              <a:rPr lang="en-GB" smtClean="0"/>
              <a:t>1</a:t>
            </a:fld>
            <a:endParaRPr lang="en-GB"/>
          </a:p>
        </p:txBody>
      </p:sp>
    </p:spTree>
    <p:extLst>
      <p:ext uri="{BB962C8B-B14F-4D97-AF65-F5344CB8AC3E}">
        <p14:creationId xmlns:p14="http://schemas.microsoft.com/office/powerpoint/2010/main" val="3829442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91535-A198-4834-9644-CC0E350007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2862767-774B-4092-8E88-C75951BBA0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9CFEDE7-E96E-4ADC-B7B7-451D3A4657CA}"/>
              </a:ext>
            </a:extLst>
          </p:cNvPr>
          <p:cNvSpPr>
            <a:spLocks noGrp="1"/>
          </p:cNvSpPr>
          <p:nvPr>
            <p:ph type="dt" sz="half" idx="10"/>
          </p:nvPr>
        </p:nvSpPr>
        <p:spPr/>
        <p:txBody>
          <a:bodyPr/>
          <a:lstStyle/>
          <a:p>
            <a:fld id="{AD0291D6-6163-4476-B3AA-E143D9701189}" type="datetime1">
              <a:rPr lang="en-GB" smtClean="0"/>
              <a:t>24/09/2025</a:t>
            </a:fld>
            <a:endParaRPr lang="en-GB"/>
          </a:p>
        </p:txBody>
      </p:sp>
      <p:sp>
        <p:nvSpPr>
          <p:cNvPr id="5" name="Footer Placeholder 4">
            <a:extLst>
              <a:ext uri="{FF2B5EF4-FFF2-40B4-BE49-F238E27FC236}">
                <a16:creationId xmlns:a16="http://schemas.microsoft.com/office/drawing/2014/main" id="{B813F62B-E6A5-42DE-AD7B-08EC22EDF8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9C50B6-450A-4335-9004-E172229D362D}"/>
              </a:ext>
            </a:extLst>
          </p:cNvPr>
          <p:cNvSpPr>
            <a:spLocks noGrp="1"/>
          </p:cNvSpPr>
          <p:nvPr>
            <p:ph type="sldNum" sz="quarter" idx="12"/>
          </p:nvPr>
        </p:nvSpPr>
        <p:spPr/>
        <p:txBody>
          <a:bodyPr/>
          <a:lstStyle/>
          <a:p>
            <a:fld id="{31204BEC-B5E4-46DD-8C26-27C817717670}" type="slidenum">
              <a:rPr lang="en-GB" smtClean="0"/>
              <a:t>‹#›</a:t>
            </a:fld>
            <a:endParaRPr lang="en-GB"/>
          </a:p>
        </p:txBody>
      </p:sp>
    </p:spTree>
    <p:extLst>
      <p:ext uri="{BB962C8B-B14F-4D97-AF65-F5344CB8AC3E}">
        <p14:creationId xmlns:p14="http://schemas.microsoft.com/office/powerpoint/2010/main" val="4273071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09990-FA2F-4FF8-84A6-7730FA696E6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AE7270C-1326-4844-AC93-E6C8960BF7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22990D-202C-4586-B532-631DAB62736A}"/>
              </a:ext>
            </a:extLst>
          </p:cNvPr>
          <p:cNvSpPr>
            <a:spLocks noGrp="1"/>
          </p:cNvSpPr>
          <p:nvPr>
            <p:ph type="dt" sz="half" idx="10"/>
          </p:nvPr>
        </p:nvSpPr>
        <p:spPr/>
        <p:txBody>
          <a:bodyPr/>
          <a:lstStyle/>
          <a:p>
            <a:fld id="{98C44C88-CF7F-4947-B3F0-88535233F439}" type="datetime1">
              <a:rPr lang="en-GB" smtClean="0"/>
              <a:t>24/09/2025</a:t>
            </a:fld>
            <a:endParaRPr lang="en-GB"/>
          </a:p>
        </p:txBody>
      </p:sp>
      <p:sp>
        <p:nvSpPr>
          <p:cNvPr id="5" name="Footer Placeholder 4">
            <a:extLst>
              <a:ext uri="{FF2B5EF4-FFF2-40B4-BE49-F238E27FC236}">
                <a16:creationId xmlns:a16="http://schemas.microsoft.com/office/drawing/2014/main" id="{E86EBB7D-A57F-4201-B291-9784FC3694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59A506-9C64-409B-AD45-44F2B3960444}"/>
              </a:ext>
            </a:extLst>
          </p:cNvPr>
          <p:cNvSpPr>
            <a:spLocks noGrp="1"/>
          </p:cNvSpPr>
          <p:nvPr>
            <p:ph type="sldNum" sz="quarter" idx="12"/>
          </p:nvPr>
        </p:nvSpPr>
        <p:spPr/>
        <p:txBody>
          <a:bodyPr/>
          <a:lstStyle/>
          <a:p>
            <a:fld id="{31204BEC-B5E4-46DD-8C26-27C817717670}" type="slidenum">
              <a:rPr lang="en-GB" smtClean="0"/>
              <a:t>‹#›</a:t>
            </a:fld>
            <a:endParaRPr lang="en-GB"/>
          </a:p>
        </p:txBody>
      </p:sp>
    </p:spTree>
    <p:extLst>
      <p:ext uri="{BB962C8B-B14F-4D97-AF65-F5344CB8AC3E}">
        <p14:creationId xmlns:p14="http://schemas.microsoft.com/office/powerpoint/2010/main" val="4030330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13480A-CC41-4D55-BDA9-F494DDFD046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7BC2A5C-C4CE-4CC8-B874-493F5E714A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507975-9920-4686-B403-F3D3D82C5970}"/>
              </a:ext>
            </a:extLst>
          </p:cNvPr>
          <p:cNvSpPr>
            <a:spLocks noGrp="1"/>
          </p:cNvSpPr>
          <p:nvPr>
            <p:ph type="dt" sz="half" idx="10"/>
          </p:nvPr>
        </p:nvSpPr>
        <p:spPr/>
        <p:txBody>
          <a:bodyPr/>
          <a:lstStyle/>
          <a:p>
            <a:fld id="{29F5216F-7402-4108-B6E9-331AFE632B24}" type="datetime1">
              <a:rPr lang="en-GB" smtClean="0"/>
              <a:t>24/09/2025</a:t>
            </a:fld>
            <a:endParaRPr lang="en-GB"/>
          </a:p>
        </p:txBody>
      </p:sp>
      <p:sp>
        <p:nvSpPr>
          <p:cNvPr id="5" name="Footer Placeholder 4">
            <a:extLst>
              <a:ext uri="{FF2B5EF4-FFF2-40B4-BE49-F238E27FC236}">
                <a16:creationId xmlns:a16="http://schemas.microsoft.com/office/drawing/2014/main" id="{AE1C629E-565E-49F7-95CD-2D08DF740B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036797-046A-46E8-91A2-BD10DE6DC429}"/>
              </a:ext>
            </a:extLst>
          </p:cNvPr>
          <p:cNvSpPr>
            <a:spLocks noGrp="1"/>
          </p:cNvSpPr>
          <p:nvPr>
            <p:ph type="sldNum" sz="quarter" idx="12"/>
          </p:nvPr>
        </p:nvSpPr>
        <p:spPr/>
        <p:txBody>
          <a:bodyPr/>
          <a:lstStyle/>
          <a:p>
            <a:fld id="{31204BEC-B5E4-46DD-8C26-27C817717670}" type="slidenum">
              <a:rPr lang="en-GB" smtClean="0"/>
              <a:t>‹#›</a:t>
            </a:fld>
            <a:endParaRPr lang="en-GB"/>
          </a:p>
        </p:txBody>
      </p:sp>
    </p:spTree>
    <p:extLst>
      <p:ext uri="{BB962C8B-B14F-4D97-AF65-F5344CB8AC3E}">
        <p14:creationId xmlns:p14="http://schemas.microsoft.com/office/powerpoint/2010/main" val="1320693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4EBE0-F14D-4B51-9EE3-16EF9DCFE4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567DD9A-E7C7-4BE9-A1E7-31A6D7FBA0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F7F003-9CCC-4182-AEE6-A4BB1AE0E2BB}"/>
              </a:ext>
            </a:extLst>
          </p:cNvPr>
          <p:cNvSpPr>
            <a:spLocks noGrp="1"/>
          </p:cNvSpPr>
          <p:nvPr>
            <p:ph type="dt" sz="half" idx="10"/>
          </p:nvPr>
        </p:nvSpPr>
        <p:spPr/>
        <p:txBody>
          <a:bodyPr/>
          <a:lstStyle/>
          <a:p>
            <a:fld id="{58469C6F-DEAC-4516-A3FA-0D85145A0516}" type="datetime1">
              <a:rPr lang="en-GB" smtClean="0"/>
              <a:t>24/09/2025</a:t>
            </a:fld>
            <a:endParaRPr lang="en-GB"/>
          </a:p>
        </p:txBody>
      </p:sp>
      <p:sp>
        <p:nvSpPr>
          <p:cNvPr id="5" name="Footer Placeholder 4">
            <a:extLst>
              <a:ext uri="{FF2B5EF4-FFF2-40B4-BE49-F238E27FC236}">
                <a16:creationId xmlns:a16="http://schemas.microsoft.com/office/drawing/2014/main" id="{CC57A968-054C-4D42-A6C4-C0978C8B0E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6D6466-2269-4611-A728-9BCFBBFD3830}"/>
              </a:ext>
            </a:extLst>
          </p:cNvPr>
          <p:cNvSpPr>
            <a:spLocks noGrp="1"/>
          </p:cNvSpPr>
          <p:nvPr>
            <p:ph type="sldNum" sz="quarter" idx="12"/>
          </p:nvPr>
        </p:nvSpPr>
        <p:spPr/>
        <p:txBody>
          <a:bodyPr/>
          <a:lstStyle/>
          <a:p>
            <a:fld id="{31204BEC-B5E4-46DD-8C26-27C817717670}" type="slidenum">
              <a:rPr lang="en-GB" smtClean="0"/>
              <a:t>‹#›</a:t>
            </a:fld>
            <a:endParaRPr lang="en-GB"/>
          </a:p>
        </p:txBody>
      </p:sp>
    </p:spTree>
    <p:extLst>
      <p:ext uri="{BB962C8B-B14F-4D97-AF65-F5344CB8AC3E}">
        <p14:creationId xmlns:p14="http://schemas.microsoft.com/office/powerpoint/2010/main" val="1232261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0C98E-6BA5-4CF8-9BEB-B4673AAE40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CA4EF96-444E-4DDF-9A26-C0BC5981DE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F491AF-7565-4F2B-8B72-6A0924086968}"/>
              </a:ext>
            </a:extLst>
          </p:cNvPr>
          <p:cNvSpPr>
            <a:spLocks noGrp="1"/>
          </p:cNvSpPr>
          <p:nvPr>
            <p:ph type="dt" sz="half" idx="10"/>
          </p:nvPr>
        </p:nvSpPr>
        <p:spPr/>
        <p:txBody>
          <a:bodyPr/>
          <a:lstStyle/>
          <a:p>
            <a:fld id="{6869B890-3F1A-4EB7-B3E0-37FC2110DBAC}" type="datetime1">
              <a:rPr lang="en-GB" smtClean="0"/>
              <a:t>24/09/2025</a:t>
            </a:fld>
            <a:endParaRPr lang="en-GB"/>
          </a:p>
        </p:txBody>
      </p:sp>
      <p:sp>
        <p:nvSpPr>
          <p:cNvPr id="5" name="Footer Placeholder 4">
            <a:extLst>
              <a:ext uri="{FF2B5EF4-FFF2-40B4-BE49-F238E27FC236}">
                <a16:creationId xmlns:a16="http://schemas.microsoft.com/office/drawing/2014/main" id="{FBC79D07-CCBF-4D4B-B508-E44F999E57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7DAA9C-E80D-413C-AFB2-933D27145ADB}"/>
              </a:ext>
            </a:extLst>
          </p:cNvPr>
          <p:cNvSpPr>
            <a:spLocks noGrp="1"/>
          </p:cNvSpPr>
          <p:nvPr>
            <p:ph type="sldNum" sz="quarter" idx="12"/>
          </p:nvPr>
        </p:nvSpPr>
        <p:spPr/>
        <p:txBody>
          <a:bodyPr/>
          <a:lstStyle/>
          <a:p>
            <a:fld id="{31204BEC-B5E4-46DD-8C26-27C817717670}" type="slidenum">
              <a:rPr lang="en-GB" smtClean="0"/>
              <a:t>‹#›</a:t>
            </a:fld>
            <a:endParaRPr lang="en-GB"/>
          </a:p>
        </p:txBody>
      </p:sp>
    </p:spTree>
    <p:extLst>
      <p:ext uri="{BB962C8B-B14F-4D97-AF65-F5344CB8AC3E}">
        <p14:creationId xmlns:p14="http://schemas.microsoft.com/office/powerpoint/2010/main" val="3518805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69F26-AB24-4A72-A93C-FD74939467D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34F72D-34B9-4503-8640-6081CA94EE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12E1C31-A793-4F99-A7D3-C0DF55A15F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3E34658-6A01-4C27-986B-9070989EC8D1}"/>
              </a:ext>
            </a:extLst>
          </p:cNvPr>
          <p:cNvSpPr>
            <a:spLocks noGrp="1"/>
          </p:cNvSpPr>
          <p:nvPr>
            <p:ph type="dt" sz="half" idx="10"/>
          </p:nvPr>
        </p:nvSpPr>
        <p:spPr/>
        <p:txBody>
          <a:bodyPr/>
          <a:lstStyle/>
          <a:p>
            <a:fld id="{01CEDE7B-86CB-47A1-AB41-67115EF0606C}" type="datetime1">
              <a:rPr lang="en-GB" smtClean="0"/>
              <a:t>24/09/2025</a:t>
            </a:fld>
            <a:endParaRPr lang="en-GB"/>
          </a:p>
        </p:txBody>
      </p:sp>
      <p:sp>
        <p:nvSpPr>
          <p:cNvPr id="6" name="Footer Placeholder 5">
            <a:extLst>
              <a:ext uri="{FF2B5EF4-FFF2-40B4-BE49-F238E27FC236}">
                <a16:creationId xmlns:a16="http://schemas.microsoft.com/office/drawing/2014/main" id="{4761A6E0-3718-4A6A-AE22-95754B1B205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EFFE395-0409-4793-8584-BB369DDCC388}"/>
              </a:ext>
            </a:extLst>
          </p:cNvPr>
          <p:cNvSpPr>
            <a:spLocks noGrp="1"/>
          </p:cNvSpPr>
          <p:nvPr>
            <p:ph type="sldNum" sz="quarter" idx="12"/>
          </p:nvPr>
        </p:nvSpPr>
        <p:spPr/>
        <p:txBody>
          <a:bodyPr/>
          <a:lstStyle/>
          <a:p>
            <a:fld id="{31204BEC-B5E4-46DD-8C26-27C817717670}" type="slidenum">
              <a:rPr lang="en-GB" smtClean="0"/>
              <a:t>‹#›</a:t>
            </a:fld>
            <a:endParaRPr lang="en-GB"/>
          </a:p>
        </p:txBody>
      </p:sp>
    </p:spTree>
    <p:extLst>
      <p:ext uri="{BB962C8B-B14F-4D97-AF65-F5344CB8AC3E}">
        <p14:creationId xmlns:p14="http://schemas.microsoft.com/office/powerpoint/2010/main" val="326494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3ADE1-CD2D-4D39-A1FB-E47519708A3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901B32B-F7D5-44F7-BAE2-29F529F352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6FAD44-2D8C-422F-BFA0-BBB4751E85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CD6A2A2-E247-40E3-A521-D87A6BFDFE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EDB645-6057-496D-B8CE-0E6EB63A13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EF9E330-2B9D-4EB1-B9F8-8E7C34C6007B}"/>
              </a:ext>
            </a:extLst>
          </p:cNvPr>
          <p:cNvSpPr>
            <a:spLocks noGrp="1"/>
          </p:cNvSpPr>
          <p:nvPr>
            <p:ph type="dt" sz="half" idx="10"/>
          </p:nvPr>
        </p:nvSpPr>
        <p:spPr/>
        <p:txBody>
          <a:bodyPr/>
          <a:lstStyle/>
          <a:p>
            <a:fld id="{AE98B40D-E515-4396-87F4-5A58942FB94D}" type="datetime1">
              <a:rPr lang="en-GB" smtClean="0"/>
              <a:t>24/09/2025</a:t>
            </a:fld>
            <a:endParaRPr lang="en-GB"/>
          </a:p>
        </p:txBody>
      </p:sp>
      <p:sp>
        <p:nvSpPr>
          <p:cNvPr id="8" name="Footer Placeholder 7">
            <a:extLst>
              <a:ext uri="{FF2B5EF4-FFF2-40B4-BE49-F238E27FC236}">
                <a16:creationId xmlns:a16="http://schemas.microsoft.com/office/drawing/2014/main" id="{084712D5-4140-462D-A535-F5A11803242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E3F7AAA-478D-4B1C-B609-AFAE58558142}"/>
              </a:ext>
            </a:extLst>
          </p:cNvPr>
          <p:cNvSpPr>
            <a:spLocks noGrp="1"/>
          </p:cNvSpPr>
          <p:nvPr>
            <p:ph type="sldNum" sz="quarter" idx="12"/>
          </p:nvPr>
        </p:nvSpPr>
        <p:spPr/>
        <p:txBody>
          <a:bodyPr/>
          <a:lstStyle/>
          <a:p>
            <a:fld id="{31204BEC-B5E4-46DD-8C26-27C817717670}" type="slidenum">
              <a:rPr lang="en-GB" smtClean="0"/>
              <a:t>‹#›</a:t>
            </a:fld>
            <a:endParaRPr lang="en-GB"/>
          </a:p>
        </p:txBody>
      </p:sp>
    </p:spTree>
    <p:extLst>
      <p:ext uri="{BB962C8B-B14F-4D97-AF65-F5344CB8AC3E}">
        <p14:creationId xmlns:p14="http://schemas.microsoft.com/office/powerpoint/2010/main" val="2156820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7AA19-F86C-4433-B310-ABD233521BF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ED790DC-4DDC-4A9F-B4D9-D163A3BF6BDC}"/>
              </a:ext>
            </a:extLst>
          </p:cNvPr>
          <p:cNvSpPr>
            <a:spLocks noGrp="1"/>
          </p:cNvSpPr>
          <p:nvPr>
            <p:ph type="dt" sz="half" idx="10"/>
          </p:nvPr>
        </p:nvSpPr>
        <p:spPr/>
        <p:txBody>
          <a:bodyPr/>
          <a:lstStyle/>
          <a:p>
            <a:fld id="{0F45060B-BA56-4D5F-9FF4-E9B446C575EA}" type="datetime1">
              <a:rPr lang="en-GB" smtClean="0"/>
              <a:t>24/09/2025</a:t>
            </a:fld>
            <a:endParaRPr lang="en-GB"/>
          </a:p>
        </p:txBody>
      </p:sp>
      <p:sp>
        <p:nvSpPr>
          <p:cNvPr id="4" name="Footer Placeholder 3">
            <a:extLst>
              <a:ext uri="{FF2B5EF4-FFF2-40B4-BE49-F238E27FC236}">
                <a16:creationId xmlns:a16="http://schemas.microsoft.com/office/drawing/2014/main" id="{2258AE7F-C106-4061-BACD-F5D01343BDD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6C44FE8-EF23-4B3A-ABE7-D866E11F7D60}"/>
              </a:ext>
            </a:extLst>
          </p:cNvPr>
          <p:cNvSpPr>
            <a:spLocks noGrp="1"/>
          </p:cNvSpPr>
          <p:nvPr>
            <p:ph type="sldNum" sz="quarter" idx="12"/>
          </p:nvPr>
        </p:nvSpPr>
        <p:spPr/>
        <p:txBody>
          <a:bodyPr/>
          <a:lstStyle/>
          <a:p>
            <a:fld id="{31204BEC-B5E4-46DD-8C26-27C817717670}" type="slidenum">
              <a:rPr lang="en-GB" smtClean="0"/>
              <a:t>‹#›</a:t>
            </a:fld>
            <a:endParaRPr lang="en-GB"/>
          </a:p>
        </p:txBody>
      </p:sp>
    </p:spTree>
    <p:extLst>
      <p:ext uri="{BB962C8B-B14F-4D97-AF65-F5344CB8AC3E}">
        <p14:creationId xmlns:p14="http://schemas.microsoft.com/office/powerpoint/2010/main" val="2001939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98CD3C-CF65-4431-9048-C78FC127F51F}"/>
              </a:ext>
            </a:extLst>
          </p:cNvPr>
          <p:cNvSpPr>
            <a:spLocks noGrp="1"/>
          </p:cNvSpPr>
          <p:nvPr>
            <p:ph type="dt" sz="half" idx="10"/>
          </p:nvPr>
        </p:nvSpPr>
        <p:spPr/>
        <p:txBody>
          <a:bodyPr/>
          <a:lstStyle/>
          <a:p>
            <a:fld id="{375CA118-C5A2-4D0E-B86F-F4965705D447}" type="datetime1">
              <a:rPr lang="en-GB" smtClean="0"/>
              <a:t>24/09/2025</a:t>
            </a:fld>
            <a:endParaRPr lang="en-GB"/>
          </a:p>
        </p:txBody>
      </p:sp>
      <p:sp>
        <p:nvSpPr>
          <p:cNvPr id="3" name="Footer Placeholder 2">
            <a:extLst>
              <a:ext uri="{FF2B5EF4-FFF2-40B4-BE49-F238E27FC236}">
                <a16:creationId xmlns:a16="http://schemas.microsoft.com/office/drawing/2014/main" id="{1BC3BCA0-EC2E-4C80-92EC-5AD36D45783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C755376-A77D-44BD-8A6F-CADB3767B37D}"/>
              </a:ext>
            </a:extLst>
          </p:cNvPr>
          <p:cNvSpPr>
            <a:spLocks noGrp="1"/>
          </p:cNvSpPr>
          <p:nvPr>
            <p:ph type="sldNum" sz="quarter" idx="12"/>
          </p:nvPr>
        </p:nvSpPr>
        <p:spPr/>
        <p:txBody>
          <a:bodyPr/>
          <a:lstStyle/>
          <a:p>
            <a:fld id="{31204BEC-B5E4-46DD-8C26-27C817717670}" type="slidenum">
              <a:rPr lang="en-GB" smtClean="0"/>
              <a:t>‹#›</a:t>
            </a:fld>
            <a:endParaRPr lang="en-GB"/>
          </a:p>
        </p:txBody>
      </p:sp>
    </p:spTree>
    <p:extLst>
      <p:ext uri="{BB962C8B-B14F-4D97-AF65-F5344CB8AC3E}">
        <p14:creationId xmlns:p14="http://schemas.microsoft.com/office/powerpoint/2010/main" val="2323636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DCF55-3B87-426D-B55B-DDCDA5EA7D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0C2E11C-A60C-4CEC-A1D3-9D87BAF61C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4617DB9-EB5A-4B25-921C-4F378AD35C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01911E-0D47-4A25-B0DB-6BE5AC44A58D}"/>
              </a:ext>
            </a:extLst>
          </p:cNvPr>
          <p:cNvSpPr>
            <a:spLocks noGrp="1"/>
          </p:cNvSpPr>
          <p:nvPr>
            <p:ph type="dt" sz="half" idx="10"/>
          </p:nvPr>
        </p:nvSpPr>
        <p:spPr/>
        <p:txBody>
          <a:bodyPr/>
          <a:lstStyle/>
          <a:p>
            <a:fld id="{90B009E4-7FA6-42BD-9F79-3457225062EF}" type="datetime1">
              <a:rPr lang="en-GB" smtClean="0"/>
              <a:t>24/09/2025</a:t>
            </a:fld>
            <a:endParaRPr lang="en-GB"/>
          </a:p>
        </p:txBody>
      </p:sp>
      <p:sp>
        <p:nvSpPr>
          <p:cNvPr id="6" name="Footer Placeholder 5">
            <a:extLst>
              <a:ext uri="{FF2B5EF4-FFF2-40B4-BE49-F238E27FC236}">
                <a16:creationId xmlns:a16="http://schemas.microsoft.com/office/drawing/2014/main" id="{5D49820E-187C-4236-BCED-7A6FAC3C6BB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5F39F5C-0D12-4632-936F-65E5056FA105}"/>
              </a:ext>
            </a:extLst>
          </p:cNvPr>
          <p:cNvSpPr>
            <a:spLocks noGrp="1"/>
          </p:cNvSpPr>
          <p:nvPr>
            <p:ph type="sldNum" sz="quarter" idx="12"/>
          </p:nvPr>
        </p:nvSpPr>
        <p:spPr/>
        <p:txBody>
          <a:bodyPr/>
          <a:lstStyle/>
          <a:p>
            <a:fld id="{31204BEC-B5E4-46DD-8C26-27C817717670}" type="slidenum">
              <a:rPr lang="en-GB" smtClean="0"/>
              <a:t>‹#›</a:t>
            </a:fld>
            <a:endParaRPr lang="en-GB"/>
          </a:p>
        </p:txBody>
      </p:sp>
    </p:spTree>
    <p:extLst>
      <p:ext uri="{BB962C8B-B14F-4D97-AF65-F5344CB8AC3E}">
        <p14:creationId xmlns:p14="http://schemas.microsoft.com/office/powerpoint/2010/main" val="4161650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723AD-FD73-48BD-B041-C0AD9FECFE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8228596-ACA8-49F8-A95A-FDA3FF6784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FE110EF-F0A0-48E2-A594-1FF894A4A9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3D0C70-FF4B-485E-A1B6-8F331434A35B}"/>
              </a:ext>
            </a:extLst>
          </p:cNvPr>
          <p:cNvSpPr>
            <a:spLocks noGrp="1"/>
          </p:cNvSpPr>
          <p:nvPr>
            <p:ph type="dt" sz="half" idx="10"/>
          </p:nvPr>
        </p:nvSpPr>
        <p:spPr/>
        <p:txBody>
          <a:bodyPr/>
          <a:lstStyle/>
          <a:p>
            <a:fld id="{9893913A-0B9F-424C-98D6-53E5C67B7A05}" type="datetime1">
              <a:rPr lang="en-GB" smtClean="0"/>
              <a:t>24/09/2025</a:t>
            </a:fld>
            <a:endParaRPr lang="en-GB"/>
          </a:p>
        </p:txBody>
      </p:sp>
      <p:sp>
        <p:nvSpPr>
          <p:cNvPr id="6" name="Footer Placeholder 5">
            <a:extLst>
              <a:ext uri="{FF2B5EF4-FFF2-40B4-BE49-F238E27FC236}">
                <a16:creationId xmlns:a16="http://schemas.microsoft.com/office/drawing/2014/main" id="{8C5F1325-C3CF-4848-A9E5-9A896B49AB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3158B94-4C0A-4A9E-921C-A0B82B9E95C0}"/>
              </a:ext>
            </a:extLst>
          </p:cNvPr>
          <p:cNvSpPr>
            <a:spLocks noGrp="1"/>
          </p:cNvSpPr>
          <p:nvPr>
            <p:ph type="sldNum" sz="quarter" idx="12"/>
          </p:nvPr>
        </p:nvSpPr>
        <p:spPr/>
        <p:txBody>
          <a:bodyPr/>
          <a:lstStyle/>
          <a:p>
            <a:fld id="{31204BEC-B5E4-46DD-8C26-27C817717670}" type="slidenum">
              <a:rPr lang="en-GB" smtClean="0"/>
              <a:t>‹#›</a:t>
            </a:fld>
            <a:endParaRPr lang="en-GB"/>
          </a:p>
        </p:txBody>
      </p:sp>
    </p:spTree>
    <p:extLst>
      <p:ext uri="{BB962C8B-B14F-4D97-AF65-F5344CB8AC3E}">
        <p14:creationId xmlns:p14="http://schemas.microsoft.com/office/powerpoint/2010/main" val="1821563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9440F6-21C8-45C6-B5AE-1064FBB9D0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057185-6AD8-44D1-BB28-D8E6918734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7F629F-51BC-47A0-964E-6E7DB99CC8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7A1A06-FABA-4346-840F-5217C54517EB}" type="datetime1">
              <a:rPr lang="en-GB" smtClean="0"/>
              <a:t>24/09/2025</a:t>
            </a:fld>
            <a:endParaRPr lang="en-GB"/>
          </a:p>
        </p:txBody>
      </p:sp>
      <p:sp>
        <p:nvSpPr>
          <p:cNvPr id="5" name="Footer Placeholder 4">
            <a:extLst>
              <a:ext uri="{FF2B5EF4-FFF2-40B4-BE49-F238E27FC236}">
                <a16:creationId xmlns:a16="http://schemas.microsoft.com/office/drawing/2014/main" id="{857B3DCC-A0F7-4525-93B0-7C702AA76A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1136421-7EFA-417A-A0A4-ABDF9267CE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204BEC-B5E4-46DD-8C26-27C817717670}" type="slidenum">
              <a:rPr lang="en-GB" smtClean="0"/>
              <a:t>‹#›</a:t>
            </a:fld>
            <a:endParaRPr lang="en-GB"/>
          </a:p>
        </p:txBody>
      </p:sp>
    </p:spTree>
    <p:extLst>
      <p:ext uri="{BB962C8B-B14F-4D97-AF65-F5344CB8AC3E}">
        <p14:creationId xmlns:p14="http://schemas.microsoft.com/office/powerpoint/2010/main" val="4174983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hyperlink" Target="mailto:serviceimprovements@cannockchasedc.gov.uk" TargetMode="External"/><Relationship Id="rId7"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erson sitting on a couch&#10;&#10;Description automatically generated with low confidence">
            <a:extLst>
              <a:ext uri="{FF2B5EF4-FFF2-40B4-BE49-F238E27FC236}">
                <a16:creationId xmlns:a16="http://schemas.microsoft.com/office/drawing/2014/main" id="{864CF84A-5BF2-8A8F-1799-90DB4F589378}"/>
              </a:ext>
            </a:extLst>
          </p:cNvPr>
          <p:cNvPicPr>
            <a:picLocks noChangeAspect="1"/>
          </p:cNvPicPr>
          <p:nvPr/>
        </p:nvPicPr>
        <p:blipFill rotWithShape="1">
          <a:blip r:embed="rId3">
            <a:extLst>
              <a:ext uri="{28A0092B-C50C-407E-A947-70E740481C1C}">
                <a14:useLocalDpi xmlns:a14="http://schemas.microsoft.com/office/drawing/2010/main" val="0"/>
              </a:ext>
            </a:extLst>
          </a:blip>
          <a:srcRect l="29128" t="9091" r="28579"/>
          <a:stretch/>
        </p:blipFill>
        <p:spPr>
          <a:xfrm flipH="1">
            <a:off x="-1" y="-1"/>
            <a:ext cx="4781114" cy="6858001"/>
          </a:xfrm>
          <a:prstGeom prst="rect">
            <a:avLst/>
          </a:prstGeom>
        </p:spPr>
      </p:pic>
      <p:sp>
        <p:nvSpPr>
          <p:cNvPr id="4" name="Rectangle 3">
            <a:extLst>
              <a:ext uri="{FF2B5EF4-FFF2-40B4-BE49-F238E27FC236}">
                <a16:creationId xmlns:a16="http://schemas.microsoft.com/office/drawing/2014/main" id="{5BF7047B-A79C-EA6D-02F4-7081D364D026}"/>
              </a:ext>
            </a:extLst>
          </p:cNvPr>
          <p:cNvSpPr/>
          <p:nvPr/>
        </p:nvSpPr>
        <p:spPr>
          <a:xfrm>
            <a:off x="3713457" y="-183"/>
            <a:ext cx="1441247" cy="6858183"/>
          </a:xfrm>
          <a:prstGeom prst="rect">
            <a:avLst/>
          </a:prstGeom>
          <a:gradFill>
            <a:gsLst>
              <a:gs pos="0">
                <a:schemeClr val="bg1"/>
              </a:gs>
              <a:gs pos="100000">
                <a:schemeClr val="bg1">
                  <a:alpha val="2000"/>
                </a:schemeClr>
              </a:gs>
              <a:gs pos="59000">
                <a:schemeClr val="bg1">
                  <a:shade val="100000"/>
                  <a:satMod val="11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8DC5F4F6-D73D-43B1-9E0F-888AE29CC4CF}"/>
              </a:ext>
            </a:extLst>
          </p:cNvPr>
          <p:cNvSpPr txBox="1"/>
          <p:nvPr/>
        </p:nvSpPr>
        <p:spPr>
          <a:xfrm>
            <a:off x="4374778" y="1505643"/>
            <a:ext cx="7673788" cy="4879525"/>
          </a:xfrm>
          <a:prstGeom prst="rect">
            <a:avLst/>
          </a:prstGeom>
        </p:spPr>
        <p:txBody>
          <a:bodyPr vert="horz" lIns="91440" tIns="45720" rIns="91440" bIns="45720" rtlCol="0" anchor="t">
            <a:noAutofit/>
          </a:bodyPr>
          <a:lstStyle/>
          <a:p>
            <a:r>
              <a:rPr lang="en-US" sz="1300" b="1" dirty="0">
                <a:solidFill>
                  <a:srgbClr val="20254A"/>
                </a:solidFill>
                <a:latin typeface="Arial" panose="020B0604020202020204" pitchFamily="34" charset="0"/>
                <a:cs typeface="Arial" panose="020B0604020202020204" pitchFamily="34" charset="0"/>
              </a:rPr>
              <a:t>Cannock Chase Council have commissioned Acuity, a market research company that </a:t>
            </a:r>
            <a:r>
              <a:rPr lang="en-US" sz="1300" b="1" dirty="0" err="1">
                <a:solidFill>
                  <a:srgbClr val="20254A"/>
                </a:solidFill>
                <a:latin typeface="Arial" panose="020B0604020202020204" pitchFamily="34" charset="0"/>
                <a:cs typeface="Arial" panose="020B0604020202020204" pitchFamily="34" charset="0"/>
              </a:rPr>
              <a:t>specialises</a:t>
            </a:r>
            <a:r>
              <a:rPr lang="en-US" sz="1300" b="1" dirty="0">
                <a:solidFill>
                  <a:srgbClr val="20254A"/>
                </a:solidFill>
                <a:latin typeface="Arial" panose="020B0604020202020204" pitchFamily="34" charset="0"/>
                <a:cs typeface="Arial" panose="020B0604020202020204" pitchFamily="34" charset="0"/>
              </a:rPr>
              <a:t> in the social housing sector, to carry out a survey on its behalf collecting up-to-date information about the people who live in their households. </a:t>
            </a:r>
          </a:p>
          <a:p>
            <a:pPr>
              <a:spcBef>
                <a:spcPts val="600"/>
              </a:spcBef>
            </a:pPr>
            <a:r>
              <a:rPr lang="en-GB" sz="1100" b="1" kern="1600" dirty="0">
                <a:solidFill>
                  <a:srgbClr val="20254A"/>
                </a:solidFill>
                <a:latin typeface="Arial" panose="020B0604020202020204" pitchFamily="34" charset="0"/>
                <a:ea typeface="Times New Roman" panose="02020603050405020304" pitchFamily="18" charset="0"/>
                <a:cs typeface="Arial" panose="020B0604020202020204" pitchFamily="34" charset="0"/>
              </a:rPr>
              <a:t>What is the survey about?</a:t>
            </a:r>
          </a:p>
          <a:p>
            <a:pPr>
              <a:spcAft>
                <a:spcPts val="600"/>
              </a:spcAft>
            </a:pPr>
            <a:r>
              <a:rPr lang="en-US" sz="1100" dirty="0">
                <a:solidFill>
                  <a:srgbClr val="20254A"/>
                </a:solidFill>
                <a:latin typeface="Arial" panose="020B0604020202020204" pitchFamily="34" charset="0"/>
                <a:cs typeface="Arial" panose="020B0604020202020204" pitchFamily="34" charset="0"/>
              </a:rPr>
              <a:t>The survey is a large-scale housing census covering tenant and demographic data which will be used to update current tenant and household information that Cannock Chase Council holds in their Housing Management system. The data provided will be used to improve how it communicates with its tenants and ensures fairness, as well as making sure services are accessible and equitable. All households will be invited to participate in the survey over 12 weeks throughout October, November and December 2025. </a:t>
            </a:r>
          </a:p>
          <a:p>
            <a:r>
              <a:rPr lang="en-US" sz="1100" b="1" dirty="0">
                <a:solidFill>
                  <a:srgbClr val="20254A"/>
                </a:solidFill>
                <a:effectLst/>
                <a:latin typeface="Arial" panose="020B0604020202020204" pitchFamily="34" charset="0"/>
                <a:cs typeface="Arial" panose="020B0604020202020204" pitchFamily="34" charset="0"/>
              </a:rPr>
              <a:t>Who are Acuity?</a:t>
            </a:r>
          </a:p>
          <a:p>
            <a:r>
              <a:rPr lang="en-GB" sz="1100" dirty="0">
                <a:solidFill>
                  <a:srgbClr val="20254A"/>
                </a:solidFill>
                <a:effectLst/>
                <a:latin typeface="Arial" panose="020B0604020202020204" pitchFamily="34" charset="0"/>
                <a:ea typeface="Times New Roman" panose="02020603050405020304" pitchFamily="18" charset="0"/>
                <a:cs typeface="Arial" panose="020B0604020202020204" pitchFamily="34" charset="0"/>
              </a:rPr>
              <a:t>Acuity Research &amp; Practice </a:t>
            </a:r>
            <a:r>
              <a:rPr lang="en-GB" sz="1100" dirty="0">
                <a:solidFill>
                  <a:srgbClr val="20254A"/>
                </a:solidFill>
                <a:latin typeface="Arial" panose="020B0604020202020204" pitchFamily="34" charset="0"/>
                <a:ea typeface="Times New Roman" panose="02020603050405020304" pitchFamily="18" charset="0"/>
                <a:cs typeface="Arial" panose="020B0604020202020204" pitchFamily="34" charset="0"/>
              </a:rPr>
              <a:t>(Acuity) </a:t>
            </a:r>
            <a:r>
              <a:rPr lang="en-GB" sz="1100" dirty="0">
                <a:solidFill>
                  <a:srgbClr val="20254A"/>
                </a:solidFill>
                <a:effectLst/>
                <a:latin typeface="Arial" panose="020B0604020202020204" pitchFamily="34" charset="0"/>
                <a:ea typeface="Times New Roman" panose="02020603050405020304" pitchFamily="18" charset="0"/>
                <a:cs typeface="Arial" panose="020B0604020202020204" pitchFamily="34" charset="0"/>
              </a:rPr>
              <a:t>provide tenant satisfaction surveys and benchmarking services, helping housing providers to improve services and engage with their tenants through an understanding of satisfaction, performance and profiling data. They have been providing consultancy services to the social housing sector for over 26 years. </a:t>
            </a:r>
          </a:p>
          <a:p>
            <a:pPr>
              <a:spcBef>
                <a:spcPts val="600"/>
              </a:spcBef>
              <a:spcAft>
                <a:spcPts val="300"/>
              </a:spcAft>
            </a:pPr>
            <a:r>
              <a:rPr lang="en-GB" sz="1100" b="1" kern="1600" dirty="0">
                <a:solidFill>
                  <a:srgbClr val="20254A"/>
                </a:solidFill>
                <a:effectLst/>
                <a:latin typeface="Arial" panose="020B0604020202020204" pitchFamily="34" charset="0"/>
                <a:ea typeface="Times New Roman" panose="02020603050405020304" pitchFamily="18" charset="0"/>
                <a:cs typeface="Arial" panose="020B0604020202020204" pitchFamily="34" charset="0"/>
              </a:rPr>
              <a:t>There are </a:t>
            </a:r>
            <a:r>
              <a:rPr lang="en-GB" sz="1100" b="1" kern="1600" dirty="0">
                <a:solidFill>
                  <a:srgbClr val="20254A"/>
                </a:solidFill>
                <a:latin typeface="Arial" panose="020B0604020202020204" pitchFamily="34" charset="0"/>
                <a:ea typeface="Times New Roman" panose="02020603050405020304" pitchFamily="18" charset="0"/>
                <a:cs typeface="Arial" panose="020B0604020202020204" pitchFamily="34" charset="0"/>
              </a:rPr>
              <a:t>several ways </a:t>
            </a:r>
            <a:r>
              <a:rPr lang="en-GB" sz="1100" b="1" kern="1600" dirty="0">
                <a:solidFill>
                  <a:srgbClr val="20254A"/>
                </a:solidFill>
                <a:effectLst/>
                <a:latin typeface="Arial" panose="020B0604020202020204" pitchFamily="34" charset="0"/>
                <a:ea typeface="Times New Roman" panose="02020603050405020304" pitchFamily="18" charset="0"/>
                <a:cs typeface="Arial" panose="020B0604020202020204" pitchFamily="34" charset="0"/>
              </a:rPr>
              <a:t>tenants may be asked to take part:</a:t>
            </a:r>
          </a:p>
          <a:p>
            <a:pPr marL="285750" indent="-285750">
              <a:spcAft>
                <a:spcPts val="300"/>
              </a:spcAft>
              <a:buFont typeface="Arial" panose="020B0604020202020204" pitchFamily="34" charset="0"/>
              <a:buChar char="•"/>
            </a:pPr>
            <a:r>
              <a:rPr lang="en-GB" sz="1100" b="1" kern="1600" dirty="0">
                <a:solidFill>
                  <a:srgbClr val="20254A"/>
                </a:solidFill>
                <a:effectLst/>
                <a:latin typeface="Arial" panose="020B0604020202020204" pitchFamily="34" charset="0"/>
                <a:ea typeface="Times New Roman" panose="02020603050405020304" pitchFamily="18" charset="0"/>
                <a:cs typeface="Arial" panose="020B0604020202020204" pitchFamily="34" charset="0"/>
              </a:rPr>
              <a:t>Completing the survey online – </a:t>
            </a:r>
            <a:r>
              <a:rPr lang="en-GB" sz="1100" kern="1600" dirty="0">
                <a:solidFill>
                  <a:srgbClr val="20254A"/>
                </a:solidFill>
                <a:latin typeface="Arial" panose="020B0604020202020204" pitchFamily="34" charset="0"/>
                <a:cs typeface="Arial" panose="020B0604020202020204" pitchFamily="34" charset="0"/>
              </a:rPr>
              <a:t>From early October, Acuity </a:t>
            </a:r>
            <a:r>
              <a:rPr lang="en-GB" sz="1100" kern="1600" dirty="0">
                <a:solidFill>
                  <a:srgbClr val="20254A"/>
                </a:solidFill>
                <a:latin typeface="Arial" panose="020B0604020202020204" pitchFamily="34" charset="0"/>
                <a:ea typeface="Times New Roman" panose="02020603050405020304" pitchFamily="18" charset="0"/>
                <a:cs typeface="Arial" panose="020B0604020202020204" pitchFamily="34" charset="0"/>
              </a:rPr>
              <a:t>will send an email to tenants with an email address, including a link inviting tenants to complete the survey online. Non-respondents will also receive reminder emails to complete the survey throughout the survey period. Tenants may also receive an SMS message with a link to the survey. </a:t>
            </a:r>
          </a:p>
          <a:p>
            <a:pPr marL="285750" indent="-285750">
              <a:spcAft>
                <a:spcPts val="300"/>
              </a:spcAft>
              <a:buFont typeface="Arial" panose="020B0604020202020204" pitchFamily="34" charset="0"/>
              <a:buChar char="•"/>
            </a:pPr>
            <a:r>
              <a:rPr lang="en-GB" sz="1100" b="1" kern="1600" dirty="0">
                <a:solidFill>
                  <a:srgbClr val="20254A"/>
                </a:solidFill>
                <a:effectLst/>
                <a:latin typeface="Arial" panose="020B0604020202020204" pitchFamily="34" charset="0"/>
                <a:ea typeface="Times New Roman" panose="02020603050405020304" pitchFamily="18" charset="0"/>
                <a:cs typeface="Arial" panose="020B0604020202020204" pitchFamily="34" charset="0"/>
              </a:rPr>
              <a:t>Tenant letter – </a:t>
            </a:r>
            <a:r>
              <a:rPr lang="en-GB" sz="1100" kern="1600" dirty="0">
                <a:solidFill>
                  <a:srgbClr val="20254A"/>
                </a:solidFill>
                <a:effectLst/>
                <a:latin typeface="Arial" panose="020B0604020202020204" pitchFamily="34" charset="0"/>
                <a:ea typeface="Times New Roman" panose="02020603050405020304" pitchFamily="18" charset="0"/>
                <a:cs typeface="Arial" panose="020B0604020202020204" pitchFamily="34" charset="0"/>
              </a:rPr>
              <a:t>All non-responding tenants will be sent a letter and paper survey, which will include a unique QR code allowing residents to complete the survey online.</a:t>
            </a:r>
            <a:endParaRPr lang="en-GB" sz="1100" kern="1600" dirty="0">
              <a:solidFill>
                <a:srgbClr val="20254A"/>
              </a:solidFill>
              <a:latin typeface="Arial" panose="020B0604020202020204" pitchFamily="34" charset="0"/>
              <a:ea typeface="Times New Roman" panose="02020603050405020304" pitchFamily="18" charset="0"/>
              <a:cs typeface="Arial" panose="020B0604020202020204" pitchFamily="34" charset="0"/>
            </a:endParaRPr>
          </a:p>
          <a:p>
            <a:pPr marL="285750" indent="-285750">
              <a:spcAft>
                <a:spcPts val="600"/>
              </a:spcAft>
              <a:buFont typeface="Arial" panose="020B0604020202020204" pitchFamily="34" charset="0"/>
              <a:buChar char="•"/>
            </a:pPr>
            <a:r>
              <a:rPr lang="en-GB" sz="1100" b="1" kern="1600" dirty="0">
                <a:solidFill>
                  <a:srgbClr val="20254A"/>
                </a:solidFill>
                <a:latin typeface="Arial" panose="020B0604020202020204" pitchFamily="34" charset="0"/>
                <a:ea typeface="Times New Roman" panose="02020603050405020304" pitchFamily="18" charset="0"/>
                <a:cs typeface="Arial" panose="020B0604020202020204" pitchFamily="34" charset="0"/>
              </a:rPr>
              <a:t>Telephone surveys </a:t>
            </a:r>
            <a:r>
              <a:rPr lang="en-GB" sz="1100" kern="1600" dirty="0">
                <a:solidFill>
                  <a:srgbClr val="20254A"/>
                </a:solidFill>
                <a:latin typeface="Arial" panose="020B0604020202020204" pitchFamily="34" charset="0"/>
                <a:ea typeface="Times New Roman" panose="02020603050405020304" pitchFamily="18" charset="0"/>
                <a:cs typeface="Arial" panose="020B0604020202020204" pitchFamily="34" charset="0"/>
              </a:rPr>
              <a:t>– At the start of November, Acuity will call tenants who have not yet completed a survey, inviting them to take part in the survey with a telephone interviewer. The telephone survey will take approximately 10-12 minutes to complete.</a:t>
            </a:r>
          </a:p>
          <a:p>
            <a:r>
              <a:rPr lang="en-US" sz="1100" b="1" dirty="0">
                <a:solidFill>
                  <a:srgbClr val="20254A"/>
                </a:solidFill>
                <a:latin typeface="Arial" panose="020B0604020202020204" pitchFamily="34" charset="0"/>
                <a:cs typeface="Arial" panose="020B0604020202020204" pitchFamily="34" charset="0"/>
              </a:rPr>
              <a:t>What number should tenants look out for?</a:t>
            </a:r>
          </a:p>
          <a:p>
            <a:r>
              <a:rPr lang="en-US" sz="1100" dirty="0">
                <a:solidFill>
                  <a:srgbClr val="20254A"/>
                </a:solidFill>
                <a:latin typeface="Arial" panose="020B0604020202020204" pitchFamily="34" charset="0"/>
                <a:cs typeface="Arial" panose="020B0604020202020204" pitchFamily="34" charset="0"/>
              </a:rPr>
              <a:t>If you received a call or a text from Acuity the number displayed will be a UK telephone number, 01543 210306, which is a local area code. If the tenant sees a missed call from this number and calls back, they will hear a recorded message informing them that someone from Acuity tried to call them to complete a survey for their landlord.</a:t>
            </a:r>
            <a:endParaRPr lang="en-GB" sz="1100" dirty="0">
              <a:solidFill>
                <a:srgbClr val="20254A"/>
              </a:solidFill>
              <a:latin typeface="Arial" panose="020B0604020202020204" pitchFamily="34" charset="0"/>
              <a:cs typeface="Arial" panose="020B0604020202020204" pitchFamily="34" charset="0"/>
            </a:endParaRPr>
          </a:p>
          <a:p>
            <a:endParaRPr lang="en-US" sz="1100" dirty="0">
              <a:solidFill>
                <a:srgbClr val="20254A"/>
              </a:solidFill>
              <a:latin typeface="Arial" panose="020B0604020202020204" pitchFamily="34" charset="0"/>
              <a:cs typeface="Arial" panose="020B0604020202020204" pitchFamily="34" charset="0"/>
            </a:endParaRPr>
          </a:p>
          <a:p>
            <a:pPr>
              <a:spcAft>
                <a:spcPts val="600"/>
              </a:spcAft>
            </a:pPr>
            <a:endParaRPr lang="en-GB" sz="1100" dirty="0">
              <a:solidFill>
                <a:srgbClr val="20254A"/>
              </a:solidFill>
              <a:effectLst/>
              <a:latin typeface="Arial" panose="020B0604020202020204" pitchFamily="34" charset="0"/>
              <a:ea typeface="Times New Roman" panose="02020603050405020304" pitchFamily="18" charset="0"/>
              <a:cs typeface="Arial" panose="020B0604020202020204" pitchFamily="34" charset="0"/>
            </a:endParaRPr>
          </a:p>
          <a:p>
            <a:endParaRPr lang="en-US" sz="1200" b="0" i="0" dirty="0">
              <a:solidFill>
                <a:schemeClr val="tx2"/>
              </a:solidFill>
              <a:effectLst/>
              <a:latin typeface="+mj-lt"/>
            </a:endParaRPr>
          </a:p>
        </p:txBody>
      </p:sp>
      <p:pic>
        <p:nvPicPr>
          <p:cNvPr id="10" name="Picture 9" descr="A logo with a white background&#10;&#10;Description automatically generated">
            <a:extLst>
              <a:ext uri="{FF2B5EF4-FFF2-40B4-BE49-F238E27FC236}">
                <a16:creationId xmlns:a16="http://schemas.microsoft.com/office/drawing/2014/main" id="{013BF8EB-1190-D3AE-A8ED-B52B2EBBD3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0430" y="92569"/>
            <a:ext cx="2646790" cy="785448"/>
          </a:xfrm>
          <a:prstGeom prst="rect">
            <a:avLst/>
          </a:prstGeom>
        </p:spPr>
      </p:pic>
      <p:sp>
        <p:nvSpPr>
          <p:cNvPr id="7" name="TextBox 6">
            <a:extLst>
              <a:ext uri="{FF2B5EF4-FFF2-40B4-BE49-F238E27FC236}">
                <a16:creationId xmlns:a16="http://schemas.microsoft.com/office/drawing/2014/main" id="{53A13AE4-C139-CBE7-C5E7-CE9AE0A85FAA}"/>
              </a:ext>
            </a:extLst>
          </p:cNvPr>
          <p:cNvSpPr txBox="1"/>
          <p:nvPr/>
        </p:nvSpPr>
        <p:spPr>
          <a:xfrm>
            <a:off x="4351180" y="1070666"/>
            <a:ext cx="7751170" cy="522137"/>
          </a:xfrm>
          <a:prstGeom prst="rect">
            <a:avLst/>
          </a:prstGeom>
        </p:spPr>
        <p:txBody>
          <a:bodyPr vert="horz" lIns="91440" tIns="45720" rIns="91440" bIns="45720" rtlCol="0" anchor="t">
            <a:noAutofit/>
          </a:bodyPr>
          <a:lstStyle/>
          <a:p>
            <a:pPr>
              <a:lnSpc>
                <a:spcPct val="90000"/>
              </a:lnSpc>
              <a:spcBef>
                <a:spcPts val="600"/>
              </a:spcBef>
              <a:spcAft>
                <a:spcPts val="600"/>
              </a:spcAft>
            </a:pPr>
            <a:r>
              <a:rPr lang="en-US" sz="2600" dirty="0">
                <a:solidFill>
                  <a:srgbClr val="20254A"/>
                </a:solidFill>
                <a:latin typeface="Arial" panose="020B0604020202020204" pitchFamily="34" charset="0"/>
                <a:cs typeface="Arial" panose="020B0604020202020204" pitchFamily="34" charset="0"/>
              </a:rPr>
              <a:t>Understanding Our Tenants &amp; Homes Survey 2025</a:t>
            </a:r>
          </a:p>
        </p:txBody>
      </p:sp>
      <p:pic>
        <p:nvPicPr>
          <p:cNvPr id="5" name="Picture 4" descr="A colorful logo with black background&#10;&#10;Description automatically generated">
            <a:extLst>
              <a:ext uri="{FF2B5EF4-FFF2-40B4-BE49-F238E27FC236}">
                <a16:creationId xmlns:a16="http://schemas.microsoft.com/office/drawing/2014/main" id="{0ED182D2-76A0-E99A-E39F-EAB1D5DEF2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197" y="194482"/>
            <a:ext cx="566015" cy="504547"/>
          </a:xfrm>
          <a:prstGeom prst="rect">
            <a:avLst/>
          </a:prstGeom>
        </p:spPr>
      </p:pic>
      <p:pic>
        <p:nvPicPr>
          <p:cNvPr id="3" name="Picture 2" descr="A logo with a deer jumping&#10;&#10;Description automatically generated">
            <a:extLst>
              <a:ext uri="{FF2B5EF4-FFF2-40B4-BE49-F238E27FC236}">
                <a16:creationId xmlns:a16="http://schemas.microsoft.com/office/drawing/2014/main" id="{06D25C84-791D-9C1C-F04F-8DDB8C6AD40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64211" y="160945"/>
            <a:ext cx="1219047" cy="873777"/>
          </a:xfrm>
          <a:prstGeom prst="rect">
            <a:avLst/>
          </a:prstGeom>
          <a:noFill/>
          <a:ln>
            <a:noFill/>
          </a:ln>
        </p:spPr>
      </p:pic>
    </p:spTree>
    <p:extLst>
      <p:ext uri="{BB962C8B-B14F-4D97-AF65-F5344CB8AC3E}">
        <p14:creationId xmlns:p14="http://schemas.microsoft.com/office/powerpoint/2010/main" val="973256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alpha val="41000"/>
              </a:schemeClr>
            </a:gs>
            <a:gs pos="100000">
              <a:schemeClr val="bg1">
                <a:alpha val="2000"/>
              </a:schemeClr>
            </a:gs>
            <a:gs pos="59000">
              <a:schemeClr val="bg1">
                <a:shade val="100000"/>
                <a:satMod val="115000"/>
              </a:schemeClr>
            </a:gs>
          </a:gsLst>
          <a:lin ang="16200000" scaled="1"/>
        </a:gradFill>
        <a:effectLst/>
      </p:bgPr>
    </p:bg>
    <p:spTree>
      <p:nvGrpSpPr>
        <p:cNvPr id="1" name=""/>
        <p:cNvGrpSpPr/>
        <p:nvPr/>
      </p:nvGrpSpPr>
      <p:grpSpPr>
        <a:xfrm>
          <a:off x="0" y="0"/>
          <a:ext cx="0" cy="0"/>
          <a:chOff x="0" y="0"/>
          <a:chExt cx="0" cy="0"/>
        </a:xfrm>
      </p:grpSpPr>
      <p:sp useBgFill="1">
        <p:nvSpPr>
          <p:cNvPr id="20" name="Rectangle 22">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Rectangle 2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2EE209CF-7C7B-4446-80BB-4752D0FA84A2}"/>
              </a:ext>
            </a:extLst>
          </p:cNvPr>
          <p:cNvSpPr/>
          <p:nvPr/>
        </p:nvSpPr>
        <p:spPr>
          <a:xfrm>
            <a:off x="387148" y="686646"/>
            <a:ext cx="4091709" cy="21972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50000"/>
                </a:schemeClr>
              </a:solidFill>
            </a:endParaRPr>
          </a:p>
        </p:txBody>
      </p:sp>
      <p:pic>
        <p:nvPicPr>
          <p:cNvPr id="22" name="Picture 21" descr="A person holding a cup&#10;&#10;Description automatically generated with medium confidence">
            <a:extLst>
              <a:ext uri="{FF2B5EF4-FFF2-40B4-BE49-F238E27FC236}">
                <a16:creationId xmlns:a16="http://schemas.microsoft.com/office/drawing/2014/main" id="{46ED2804-261F-45C0-97FE-F7F37319ECEB}"/>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1139" r="22101"/>
          <a:stretch/>
        </p:blipFill>
        <p:spPr>
          <a:xfrm>
            <a:off x="2837854" y="-172"/>
            <a:ext cx="9375413" cy="6868933"/>
          </a:xfrm>
          <a:prstGeom prst="rect">
            <a:avLst/>
          </a:prstGeom>
          <a:noFill/>
        </p:spPr>
      </p:pic>
      <p:sp>
        <p:nvSpPr>
          <p:cNvPr id="5" name="Rectangle 4">
            <a:extLst>
              <a:ext uri="{FF2B5EF4-FFF2-40B4-BE49-F238E27FC236}">
                <a16:creationId xmlns:a16="http://schemas.microsoft.com/office/drawing/2014/main" id="{92DCD296-72DD-41BC-ACD2-C6FF0EF90A69}"/>
              </a:ext>
            </a:extLst>
          </p:cNvPr>
          <p:cNvSpPr/>
          <p:nvPr/>
        </p:nvSpPr>
        <p:spPr>
          <a:xfrm flipH="1">
            <a:off x="2837854" y="0"/>
            <a:ext cx="5788167" cy="6858172"/>
          </a:xfrm>
          <a:prstGeom prst="rect">
            <a:avLst/>
          </a:prstGeom>
          <a:gradFill>
            <a:gsLst>
              <a:gs pos="0">
                <a:schemeClr val="bg1"/>
              </a:gs>
              <a:gs pos="100000">
                <a:schemeClr val="bg1">
                  <a:alpha val="2000"/>
                </a:schemeClr>
              </a:gs>
              <a:gs pos="59000">
                <a:schemeClr val="bg1">
                  <a:shade val="100000"/>
                  <a:satMod val="11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54909B56-6A24-487C-9BB0-53F2C1A3F528}"/>
              </a:ext>
            </a:extLst>
          </p:cNvPr>
          <p:cNvSpPr txBox="1"/>
          <p:nvPr/>
        </p:nvSpPr>
        <p:spPr>
          <a:xfrm>
            <a:off x="237873" y="212494"/>
            <a:ext cx="5945213" cy="5394589"/>
          </a:xfrm>
          <a:prstGeom prst="rect">
            <a:avLst/>
          </a:prstGeom>
        </p:spPr>
        <p:txBody>
          <a:bodyPr vert="horz" lIns="91440" tIns="45720" rIns="91440" bIns="45720" rtlCol="0" anchor="t">
            <a:noAutofit/>
          </a:bodyPr>
          <a:lstStyle/>
          <a:p>
            <a:r>
              <a:rPr lang="en-US" sz="1100" b="1" dirty="0">
                <a:solidFill>
                  <a:srgbClr val="20254A"/>
                </a:solidFill>
                <a:effectLst/>
                <a:latin typeface="Arial" panose="020B0604020202020204" pitchFamily="34" charset="0"/>
                <a:ea typeface="Times New Roman" panose="02020603050405020304" pitchFamily="18" charset="0"/>
                <a:cs typeface="Arial" panose="020B0604020202020204" pitchFamily="34" charset="0"/>
              </a:rPr>
              <a:t>When will they call tenants?</a:t>
            </a:r>
            <a:endParaRPr lang="en-GB" sz="1100" dirty="0">
              <a:solidFill>
                <a:srgbClr val="20254A"/>
              </a:solidFill>
              <a:effectLst/>
              <a:latin typeface="Arial" panose="020B0604020202020204" pitchFamily="34" charset="0"/>
              <a:ea typeface="Times New Roman" panose="02020603050405020304" pitchFamily="18" charset="0"/>
              <a:cs typeface="Arial" panose="020B0604020202020204" pitchFamily="34" charset="0"/>
            </a:endParaRPr>
          </a:p>
          <a:p>
            <a:pPr>
              <a:spcAft>
                <a:spcPts val="600"/>
              </a:spcAft>
            </a:pPr>
            <a:r>
              <a:rPr lang="en-US" sz="1100" dirty="0">
                <a:solidFill>
                  <a:srgbClr val="20254A"/>
                </a:solidFill>
                <a:latin typeface="Arial" panose="020B0604020202020204" pitchFamily="34" charset="0"/>
                <a:ea typeface="Times New Roman" panose="02020603050405020304" pitchFamily="18" charset="0"/>
                <a:cs typeface="Arial" panose="020B0604020202020204" pitchFamily="34" charset="0"/>
              </a:rPr>
              <a:t>Acuity only make calls between </a:t>
            </a:r>
            <a:r>
              <a:rPr lang="en-US" sz="1100" dirty="0">
                <a:solidFill>
                  <a:srgbClr val="20254A"/>
                </a:solidFill>
                <a:effectLst/>
                <a:latin typeface="Arial" panose="020B0604020202020204" pitchFamily="34" charset="0"/>
                <a:ea typeface="Times New Roman" panose="02020603050405020304" pitchFamily="18" charset="0"/>
                <a:cs typeface="Arial" panose="020B0604020202020204" pitchFamily="34" charset="0"/>
              </a:rPr>
              <a:t>the hours of</a:t>
            </a:r>
            <a:r>
              <a:rPr lang="en-GB" sz="1100" dirty="0">
                <a:solidFill>
                  <a:srgbClr val="20254A"/>
                </a:solidFill>
                <a:effectLst/>
                <a:latin typeface="Arial" panose="020B0604020202020204" pitchFamily="34" charset="0"/>
                <a:ea typeface="Times New Roman" panose="02020603050405020304" pitchFamily="18" charset="0"/>
                <a:cs typeface="Arial" panose="020B0604020202020204" pitchFamily="34" charset="0"/>
              </a:rPr>
              <a:t> 9:00am and 20:00pm Monday to Friday and between the hours of 10.00am and 18:00pm on Saturday. Interviewers allow the telephone to ring for a minimum of 15 seconds, or until a voice mail system kicks in, to ensure tenants with mobility issues are given sufficient time to get to the phone.</a:t>
            </a:r>
          </a:p>
          <a:p>
            <a:r>
              <a:rPr lang="en-US" sz="1100" b="1" dirty="0">
                <a:solidFill>
                  <a:srgbClr val="20254A"/>
                </a:solidFill>
                <a:effectLst/>
                <a:latin typeface="Arial" panose="020B0604020202020204" pitchFamily="34" charset="0"/>
                <a:ea typeface="Times New Roman" panose="02020603050405020304" pitchFamily="18" charset="0"/>
                <a:cs typeface="Arial" panose="020B0604020202020204" pitchFamily="34" charset="0"/>
              </a:rPr>
              <a:t>What can staff do to help tenants and boost response rates?</a:t>
            </a:r>
            <a:endParaRPr lang="en-GB" sz="1100" dirty="0">
              <a:solidFill>
                <a:srgbClr val="20254A"/>
              </a:solidFill>
              <a:effectLst/>
              <a:latin typeface="Arial" panose="020B0604020202020204" pitchFamily="34" charset="0"/>
              <a:ea typeface="Times New Roman" panose="02020603050405020304" pitchFamily="18" charset="0"/>
              <a:cs typeface="Arial" panose="020B0604020202020204" pitchFamily="34" charset="0"/>
            </a:endParaRPr>
          </a:p>
          <a:p>
            <a:pPr>
              <a:spcAft>
                <a:spcPts val="600"/>
              </a:spcAft>
            </a:pPr>
            <a:r>
              <a:rPr lang="en-US" sz="1100" dirty="0">
                <a:solidFill>
                  <a:srgbClr val="20254A"/>
                </a:solidFill>
                <a:effectLst/>
                <a:latin typeface="Arial" panose="020B0604020202020204" pitchFamily="34" charset="0"/>
                <a:ea typeface="Times New Roman" panose="02020603050405020304" pitchFamily="18" charset="0"/>
                <a:cs typeface="Arial" panose="020B0604020202020204" pitchFamily="34" charset="0"/>
              </a:rPr>
              <a:t>It is </a:t>
            </a:r>
            <a:r>
              <a:rPr lang="en-US" sz="1100" b="1" u="sng" dirty="0">
                <a:solidFill>
                  <a:srgbClr val="20254A"/>
                </a:solidFill>
                <a:effectLst/>
                <a:latin typeface="Arial" panose="020B0604020202020204" pitchFamily="34" charset="0"/>
                <a:ea typeface="Times New Roman" panose="02020603050405020304" pitchFamily="18" charset="0"/>
                <a:cs typeface="Arial" panose="020B0604020202020204" pitchFamily="34" charset="0"/>
              </a:rPr>
              <a:t>really important </a:t>
            </a:r>
            <a:r>
              <a:rPr lang="en-US" sz="1100" dirty="0">
                <a:solidFill>
                  <a:srgbClr val="20254A"/>
                </a:solidFill>
                <a:effectLst/>
                <a:latin typeface="Arial" panose="020B0604020202020204" pitchFamily="34" charset="0"/>
                <a:ea typeface="Times New Roman" panose="02020603050405020304" pitchFamily="18" charset="0"/>
                <a:cs typeface="Arial" panose="020B0604020202020204" pitchFamily="34" charset="0"/>
              </a:rPr>
              <a:t>that frontline staff encourage tenants to take part at every opportunity and assist tenants with any queries about the survey and reassure them that the calls are genuine. </a:t>
            </a:r>
            <a:endParaRPr lang="en-GB" sz="1100" dirty="0">
              <a:solidFill>
                <a:srgbClr val="20254A"/>
              </a:solidFill>
              <a:effectLst/>
              <a:latin typeface="Arial" panose="020B0604020202020204" pitchFamily="34" charset="0"/>
              <a:ea typeface="Times New Roman" panose="02020603050405020304" pitchFamily="18" charset="0"/>
              <a:cs typeface="Arial" panose="020B0604020202020204" pitchFamily="34" charset="0"/>
            </a:endParaRPr>
          </a:p>
          <a:p>
            <a:r>
              <a:rPr lang="en-US" sz="1100" b="1" dirty="0">
                <a:solidFill>
                  <a:srgbClr val="20254A"/>
                </a:solidFill>
                <a:latin typeface="Arial" panose="020B0604020202020204" pitchFamily="34" charset="0"/>
                <a:cs typeface="Arial" panose="020B0604020202020204" pitchFamily="34" charset="0"/>
              </a:rPr>
              <a:t>How will data be used?</a:t>
            </a:r>
            <a:endParaRPr lang="en-GB" sz="1100" b="1" dirty="0">
              <a:solidFill>
                <a:srgbClr val="20254A"/>
              </a:solidFill>
              <a:latin typeface="Arial" panose="020B0604020202020204" pitchFamily="34" charset="0"/>
              <a:cs typeface="Arial" panose="020B0604020202020204" pitchFamily="34" charset="0"/>
            </a:endParaRPr>
          </a:p>
          <a:p>
            <a:pPr>
              <a:spcAft>
                <a:spcPts val="600"/>
              </a:spcAft>
            </a:pPr>
            <a:r>
              <a:rPr lang="en-GB" sz="1100" dirty="0">
                <a:solidFill>
                  <a:srgbClr val="20254A"/>
                </a:solidFill>
                <a:latin typeface="Arial" panose="020B0604020202020204" pitchFamily="34" charset="0"/>
                <a:cs typeface="Arial" panose="020B0604020202020204" pitchFamily="34" charset="0"/>
              </a:rPr>
              <a:t>All data that tenants provide will be used solely for the purpose of updating Cannock Chase Council’s housing management system, which will help Cannock Chase Council better tailor the services they provide to tenants. While Cannock Chase Council welcome tenant responses, we understand if tenants are not comfortable answering particular questions and therefore tenants can select ‘prefer not to say’ in these instances.</a:t>
            </a:r>
          </a:p>
          <a:p>
            <a:r>
              <a:rPr lang="en-US" sz="1100" b="1" dirty="0">
                <a:solidFill>
                  <a:srgbClr val="20254A"/>
                </a:solidFill>
                <a:effectLst/>
                <a:latin typeface="Arial" panose="020B0604020202020204" pitchFamily="34" charset="0"/>
                <a:ea typeface="Times New Roman" panose="02020603050405020304" pitchFamily="18" charset="0"/>
                <a:cs typeface="Arial" panose="020B0604020202020204" pitchFamily="34" charset="0"/>
              </a:rPr>
              <a:t>Is the survey in line with data protection and what about quality standards?</a:t>
            </a:r>
            <a:endParaRPr lang="en-GB" sz="1100" dirty="0">
              <a:solidFill>
                <a:srgbClr val="20254A"/>
              </a:solidFill>
              <a:effectLst/>
              <a:latin typeface="Arial" panose="020B0604020202020204" pitchFamily="34" charset="0"/>
              <a:ea typeface="Times New Roman" panose="02020603050405020304" pitchFamily="18" charset="0"/>
              <a:cs typeface="Arial" panose="020B0604020202020204" pitchFamily="34" charset="0"/>
            </a:endParaRPr>
          </a:p>
          <a:p>
            <a:pPr>
              <a:spcAft>
                <a:spcPts val="600"/>
              </a:spcAft>
            </a:pPr>
            <a:r>
              <a:rPr lang="en-US" sz="1100" dirty="0">
                <a:solidFill>
                  <a:srgbClr val="20254A"/>
                </a:solidFill>
                <a:effectLst/>
                <a:latin typeface="Arial" panose="020B0604020202020204" pitchFamily="34" charset="0"/>
                <a:ea typeface="Times New Roman" panose="02020603050405020304" pitchFamily="18" charset="0"/>
                <a:cs typeface="Arial" panose="020B0604020202020204" pitchFamily="34" charset="0"/>
              </a:rPr>
              <a:t>All the calls are recorded for training and quality purposes. Acuity is a company partner member of the Market Research Society and is registered with the Information Commissionaires Office, and in line with the Data Protection Act is not permitted to release any details to any other </a:t>
            </a:r>
            <a:r>
              <a:rPr lang="en-US" sz="1100" dirty="0" err="1">
                <a:solidFill>
                  <a:srgbClr val="20254A"/>
                </a:solidFill>
                <a:effectLst/>
                <a:latin typeface="Arial" panose="020B0604020202020204" pitchFamily="34" charset="0"/>
                <a:ea typeface="Times New Roman" panose="02020603050405020304" pitchFamily="18" charset="0"/>
                <a:cs typeface="Arial" panose="020B0604020202020204" pitchFamily="34" charset="0"/>
              </a:rPr>
              <a:t>organisation</a:t>
            </a:r>
            <a:r>
              <a:rPr lang="en-US" sz="1100" dirty="0">
                <a:solidFill>
                  <a:srgbClr val="20254A"/>
                </a:solidFill>
                <a:effectLst/>
                <a:latin typeface="Arial" panose="020B0604020202020204" pitchFamily="34" charset="0"/>
                <a:ea typeface="Times New Roman" panose="02020603050405020304" pitchFamily="18" charset="0"/>
                <a:cs typeface="Arial" panose="020B0604020202020204" pitchFamily="34" charset="0"/>
              </a:rPr>
              <a:t>. Under the Data Protection Act, Acuity is not permitted to release any information that would allow an individual to be identified without their prior active consent to do so. Acuity also holds ISO20252:2019, which is the quality standard for market research companies.</a:t>
            </a:r>
            <a:endParaRPr lang="en-GB" sz="1100" dirty="0">
              <a:solidFill>
                <a:srgbClr val="20254A"/>
              </a:solidFill>
              <a:effectLst/>
              <a:latin typeface="Arial" panose="020B0604020202020204" pitchFamily="34" charset="0"/>
              <a:ea typeface="Times New Roman" panose="02020603050405020304" pitchFamily="18" charset="0"/>
              <a:cs typeface="Arial" panose="020B0604020202020204" pitchFamily="34" charset="0"/>
            </a:endParaRPr>
          </a:p>
          <a:p>
            <a:r>
              <a:rPr lang="en-US" sz="1100" b="1" dirty="0">
                <a:solidFill>
                  <a:srgbClr val="20254A"/>
                </a:solidFill>
                <a:effectLst/>
                <a:latin typeface="Arial" panose="020B0604020202020204" pitchFamily="34" charset="0"/>
                <a:ea typeface="Times New Roman" panose="02020603050405020304" pitchFamily="18" charset="0"/>
                <a:cs typeface="Arial" panose="020B0604020202020204" pitchFamily="34" charset="0"/>
              </a:rPr>
              <a:t>Who should tenants contact at Cannock Chase Council CC or Acuity if they have a query that is not addressed here?</a:t>
            </a:r>
            <a:endParaRPr lang="en-GB" sz="1100" dirty="0">
              <a:solidFill>
                <a:srgbClr val="20254A"/>
              </a:solidFill>
              <a:effectLst/>
              <a:latin typeface="Arial" panose="020B0604020202020204" pitchFamily="34" charset="0"/>
              <a:ea typeface="Times New Roman" panose="02020603050405020304" pitchFamily="18" charset="0"/>
              <a:cs typeface="Arial" panose="020B0604020202020204" pitchFamily="34" charset="0"/>
            </a:endParaRPr>
          </a:p>
          <a:p>
            <a:pPr>
              <a:spcAft>
                <a:spcPts val="600"/>
              </a:spcAft>
            </a:pPr>
            <a:r>
              <a:rPr lang="en-US" sz="1100" dirty="0">
                <a:solidFill>
                  <a:srgbClr val="20254A"/>
                </a:solidFill>
                <a:effectLst/>
                <a:latin typeface="Arial" panose="020B0604020202020204" pitchFamily="34" charset="0"/>
                <a:ea typeface="Times New Roman" panose="02020603050405020304" pitchFamily="18" charset="0"/>
                <a:cs typeface="Arial" panose="020B0604020202020204" pitchFamily="34" charset="0"/>
              </a:rPr>
              <a:t>If </a:t>
            </a:r>
            <a:r>
              <a:rPr lang="en-US" sz="1100" dirty="0">
                <a:solidFill>
                  <a:srgbClr val="20254A"/>
                </a:solidFill>
                <a:latin typeface="Arial" panose="020B0604020202020204" pitchFamily="34" charset="0"/>
                <a:ea typeface="Times New Roman" panose="02020603050405020304" pitchFamily="18" charset="0"/>
                <a:cs typeface="Arial" panose="020B0604020202020204" pitchFamily="34" charset="0"/>
              </a:rPr>
              <a:t>tenants</a:t>
            </a:r>
            <a:r>
              <a:rPr lang="en-US" sz="1100" dirty="0">
                <a:solidFill>
                  <a:srgbClr val="20254A"/>
                </a:solidFill>
                <a:effectLst/>
                <a:latin typeface="Arial" panose="020B0604020202020204" pitchFamily="34" charset="0"/>
                <a:ea typeface="Times New Roman" panose="02020603050405020304" pitchFamily="18" charset="0"/>
                <a:cs typeface="Arial" panose="020B0604020202020204" pitchFamily="34" charset="0"/>
              </a:rPr>
              <a:t> have any queries about any of the survey, </a:t>
            </a:r>
            <a:r>
              <a:rPr lang="en-US" sz="1100" dirty="0">
                <a:solidFill>
                  <a:srgbClr val="20254A"/>
                </a:solidFill>
                <a:latin typeface="Arial" panose="020B0604020202020204" pitchFamily="34" charset="0"/>
                <a:ea typeface="Times New Roman" panose="02020603050405020304" pitchFamily="18" charset="0"/>
                <a:cs typeface="Arial" panose="020B0604020202020204" pitchFamily="34" charset="0"/>
              </a:rPr>
              <a:t>they may</a:t>
            </a:r>
            <a:r>
              <a:rPr lang="en-US" sz="1100" dirty="0">
                <a:solidFill>
                  <a:srgbClr val="20254A"/>
                </a:solidFill>
                <a:effectLst/>
                <a:latin typeface="Arial" panose="020B0604020202020204" pitchFamily="34" charset="0"/>
                <a:ea typeface="Times New Roman" panose="02020603050405020304" pitchFamily="18" charset="0"/>
                <a:cs typeface="Arial" panose="020B0604020202020204" pitchFamily="34" charset="0"/>
              </a:rPr>
              <a:t> contact Cannock Chase Council on </a:t>
            </a:r>
            <a:r>
              <a:rPr lang="en-US" sz="1100" dirty="0">
                <a:solidFill>
                  <a:srgbClr val="20254A"/>
                </a:solidFill>
                <a:latin typeface="Arial" panose="020B0604020202020204" pitchFamily="34" charset="0"/>
                <a:ea typeface="Times New Roman" panose="02020603050405020304" pitchFamily="18" charset="0"/>
                <a:cs typeface="Arial" panose="020B0604020202020204" pitchFamily="34" charset="0"/>
              </a:rPr>
              <a:t>01543 462621 or email </a:t>
            </a:r>
            <a:r>
              <a:rPr lang="en-US" sz="1100" dirty="0">
                <a:solidFill>
                  <a:srgbClr val="20254A"/>
                </a:solidFill>
                <a:latin typeface="Arial" panose="020B0604020202020204" pitchFamily="34" charset="0"/>
                <a:ea typeface="Times New Roman" panose="02020603050405020304" pitchFamily="18" charset="0"/>
                <a:cs typeface="Arial" panose="020B0604020202020204" pitchFamily="34" charset="0"/>
                <a:hlinkClick r:id="rId3"/>
              </a:rPr>
              <a:t>serviceimprovements@cannockchasedc.gov.uk</a:t>
            </a:r>
            <a:r>
              <a:rPr lang="en-US" sz="1100" dirty="0">
                <a:solidFill>
                  <a:srgbClr val="20254A"/>
                </a:solidFill>
                <a:latin typeface="Arial" panose="020B0604020202020204" pitchFamily="34" charset="0"/>
                <a:ea typeface="Times New Roman" panose="02020603050405020304" pitchFamily="18" charset="0"/>
                <a:cs typeface="Arial" panose="020B0604020202020204" pitchFamily="34" charset="0"/>
              </a:rPr>
              <a:t>. O</a:t>
            </a:r>
            <a:r>
              <a:rPr lang="en-US" sz="1100" dirty="0">
                <a:solidFill>
                  <a:srgbClr val="20254A"/>
                </a:solidFill>
                <a:effectLst/>
                <a:latin typeface="Arial" panose="020B0604020202020204" pitchFamily="34" charset="0"/>
                <a:ea typeface="Times New Roman" panose="02020603050405020304" pitchFamily="18" charset="0"/>
                <a:cs typeface="Arial" panose="020B0604020202020204" pitchFamily="34" charset="0"/>
              </a:rPr>
              <a:t>r Heather Metivier at Acuity (01273 287114 or acuity@arap.co.uk).</a:t>
            </a:r>
            <a:endParaRPr lang="en-GB" sz="1100" dirty="0">
              <a:solidFill>
                <a:srgbClr val="20254A"/>
              </a:solidFill>
              <a:effectLst/>
              <a:latin typeface="Arial" panose="020B0604020202020204" pitchFamily="34" charset="0"/>
              <a:ea typeface="Times New Roman" panose="02020603050405020304" pitchFamily="18" charset="0"/>
              <a:cs typeface="Arial" panose="020B0604020202020204" pitchFamily="34" charset="0"/>
            </a:endParaRPr>
          </a:p>
          <a:p>
            <a:r>
              <a:rPr lang="en-US" sz="1100" b="1" dirty="0">
                <a:solidFill>
                  <a:srgbClr val="20254A"/>
                </a:solidFill>
                <a:effectLst/>
                <a:latin typeface="Arial" panose="020B0604020202020204" pitchFamily="34" charset="0"/>
                <a:ea typeface="Times New Roman" panose="02020603050405020304" pitchFamily="18" charset="0"/>
                <a:cs typeface="Arial" panose="020B0604020202020204" pitchFamily="34" charset="0"/>
              </a:rPr>
              <a:t>Want to know more about Acuity?</a:t>
            </a:r>
            <a:endParaRPr lang="en-GB" sz="1100" dirty="0">
              <a:solidFill>
                <a:srgbClr val="20254A"/>
              </a:solidFill>
              <a:effectLst/>
              <a:latin typeface="Arial" panose="020B0604020202020204" pitchFamily="34" charset="0"/>
              <a:ea typeface="Times New Roman" panose="02020603050405020304" pitchFamily="18" charset="0"/>
              <a:cs typeface="Arial" panose="020B0604020202020204" pitchFamily="34" charset="0"/>
            </a:endParaRPr>
          </a:p>
          <a:p>
            <a:r>
              <a:rPr lang="en-GB" sz="1100" dirty="0">
                <a:solidFill>
                  <a:srgbClr val="20254A"/>
                </a:solidFill>
                <a:effectLst/>
                <a:latin typeface="Arial" panose="020B0604020202020204" pitchFamily="34" charset="0"/>
                <a:ea typeface="Times New Roman" panose="02020603050405020304" pitchFamily="18" charset="0"/>
                <a:cs typeface="Arial" panose="020B0604020202020204" pitchFamily="34" charset="0"/>
              </a:rPr>
              <a:t>Acuity Research &amp; Practice Limited, www.arap.co.uk</a:t>
            </a:r>
            <a:r>
              <a:rPr lang="en-GB" sz="1100" dirty="0">
                <a:solidFill>
                  <a:srgbClr val="20254A"/>
                </a:solidFill>
                <a:latin typeface="Arial" panose="020B0604020202020204" pitchFamily="34" charset="0"/>
                <a:ea typeface="Times New Roman" panose="02020603050405020304" pitchFamily="18" charset="0"/>
                <a:cs typeface="Arial" panose="020B0604020202020204" pitchFamily="34" charset="0"/>
              </a:rPr>
              <a:t>. </a:t>
            </a:r>
            <a:r>
              <a:rPr lang="en-GB" sz="1100" dirty="0">
                <a:solidFill>
                  <a:srgbClr val="20254A"/>
                </a:solidFill>
                <a:effectLst/>
                <a:latin typeface="Arial" panose="020B0604020202020204" pitchFamily="34" charset="0"/>
                <a:ea typeface="Times New Roman" panose="02020603050405020304" pitchFamily="18" charset="0"/>
                <a:cs typeface="Arial" panose="020B0604020202020204" pitchFamily="34" charset="0"/>
              </a:rPr>
              <a:t>All research projects are carried out in conformity with ISO20252:2019 and the MRS Code of Conduct.</a:t>
            </a:r>
          </a:p>
        </p:txBody>
      </p:sp>
      <p:pic>
        <p:nvPicPr>
          <p:cNvPr id="6" name="Picture 5" descr="A logo with a white background&#10;&#10;Description automatically generated">
            <a:extLst>
              <a:ext uri="{FF2B5EF4-FFF2-40B4-BE49-F238E27FC236}">
                <a16:creationId xmlns:a16="http://schemas.microsoft.com/office/drawing/2014/main" id="{A1648007-72E3-B52A-3D44-137A03BFC7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873" y="5904410"/>
            <a:ext cx="2222935" cy="659667"/>
          </a:xfrm>
          <a:prstGeom prst="rect">
            <a:avLst/>
          </a:prstGeom>
        </p:spPr>
      </p:pic>
      <p:grpSp>
        <p:nvGrpSpPr>
          <p:cNvPr id="7" name="Group 6">
            <a:extLst>
              <a:ext uri="{FF2B5EF4-FFF2-40B4-BE49-F238E27FC236}">
                <a16:creationId xmlns:a16="http://schemas.microsoft.com/office/drawing/2014/main" id="{737584FE-CFE4-AEB6-756E-2498B85445D6}"/>
              </a:ext>
            </a:extLst>
          </p:cNvPr>
          <p:cNvGrpSpPr/>
          <p:nvPr/>
        </p:nvGrpSpPr>
        <p:grpSpPr>
          <a:xfrm>
            <a:off x="3677823" y="5854653"/>
            <a:ext cx="2545982" cy="746668"/>
            <a:chOff x="9958532" y="6232064"/>
            <a:chExt cx="1818674" cy="533368"/>
          </a:xfrm>
        </p:grpSpPr>
        <p:pic>
          <p:nvPicPr>
            <p:cNvPr id="8" name="Picture 7" descr="Logo&#10;&#10;Description automatically generated with low confidence">
              <a:extLst>
                <a:ext uri="{FF2B5EF4-FFF2-40B4-BE49-F238E27FC236}">
                  <a16:creationId xmlns:a16="http://schemas.microsoft.com/office/drawing/2014/main" id="{71D14C8E-FC33-D7E3-018E-AF5F0F2950A0}"/>
                </a:ext>
              </a:extLst>
            </p:cNvPr>
            <p:cNvPicPr>
              <a:picLocks noChangeAspect="1"/>
            </p:cNvPicPr>
            <p:nvPr/>
          </p:nvPicPr>
          <p:blipFill rotWithShape="1">
            <a:blip r:embed="rId5">
              <a:extLst>
                <a:ext uri="{28A0092B-C50C-407E-A947-70E740481C1C}">
                  <a14:useLocalDpi xmlns:a14="http://schemas.microsoft.com/office/drawing/2010/main" val="0"/>
                </a:ext>
              </a:extLst>
            </a:blip>
            <a:srcRect l="59137"/>
            <a:stretch/>
          </p:blipFill>
          <p:spPr>
            <a:xfrm>
              <a:off x="10559332" y="6232064"/>
              <a:ext cx="1217874" cy="533368"/>
            </a:xfrm>
            <a:prstGeom prst="rect">
              <a:avLst/>
            </a:prstGeom>
          </p:spPr>
        </p:pic>
        <p:pic>
          <p:nvPicPr>
            <p:cNvPr id="9" name="Picture 8" descr="Logo&#10;&#10;Description automatically generated with low confidence">
              <a:extLst>
                <a:ext uri="{FF2B5EF4-FFF2-40B4-BE49-F238E27FC236}">
                  <a16:creationId xmlns:a16="http://schemas.microsoft.com/office/drawing/2014/main" id="{FD483717-4350-AC07-EC33-4AD423E8B409}"/>
                </a:ext>
              </a:extLst>
            </p:cNvPr>
            <p:cNvPicPr>
              <a:picLocks noChangeAspect="1"/>
            </p:cNvPicPr>
            <p:nvPr/>
          </p:nvPicPr>
          <p:blipFill rotWithShape="1">
            <a:blip r:embed="rId5">
              <a:extLst>
                <a:ext uri="{28A0092B-C50C-407E-A947-70E740481C1C}">
                  <a14:useLocalDpi xmlns:a14="http://schemas.microsoft.com/office/drawing/2010/main" val="0"/>
                </a:ext>
              </a:extLst>
            </a:blip>
            <a:srcRect r="73972"/>
            <a:stretch/>
          </p:blipFill>
          <p:spPr>
            <a:xfrm>
              <a:off x="9958532" y="6273846"/>
              <a:ext cx="663650" cy="456312"/>
            </a:xfrm>
            <a:prstGeom prst="rect">
              <a:avLst/>
            </a:prstGeom>
          </p:spPr>
        </p:pic>
      </p:grpSp>
      <p:pic>
        <p:nvPicPr>
          <p:cNvPr id="3" name="Picture 2" descr="A colorful logo with black background&#10;&#10;Description automatically generated">
            <a:extLst>
              <a:ext uri="{FF2B5EF4-FFF2-40B4-BE49-F238E27FC236}">
                <a16:creationId xmlns:a16="http://schemas.microsoft.com/office/drawing/2014/main" id="{A9DDBCE9-2526-D2CF-DB0B-BFC9C4BC6A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13578" y="194482"/>
            <a:ext cx="566015" cy="504547"/>
          </a:xfrm>
          <a:prstGeom prst="rect">
            <a:avLst/>
          </a:prstGeom>
        </p:spPr>
      </p:pic>
      <p:pic>
        <p:nvPicPr>
          <p:cNvPr id="10" name="Picture 9" descr="A logo with a deer jumping&#10;&#10;Description automatically generated">
            <a:extLst>
              <a:ext uri="{FF2B5EF4-FFF2-40B4-BE49-F238E27FC236}">
                <a16:creationId xmlns:a16="http://schemas.microsoft.com/office/drawing/2014/main" id="{311456AC-A347-1470-D8ED-B468B7D7CB5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60808" y="5913144"/>
            <a:ext cx="992905" cy="711685"/>
          </a:xfrm>
          <a:prstGeom prst="rect">
            <a:avLst/>
          </a:prstGeom>
          <a:noFill/>
          <a:ln>
            <a:noFill/>
          </a:ln>
        </p:spPr>
      </p:pic>
    </p:spTree>
    <p:extLst>
      <p:ext uri="{BB962C8B-B14F-4D97-AF65-F5344CB8AC3E}">
        <p14:creationId xmlns:p14="http://schemas.microsoft.com/office/powerpoint/2010/main" val="19031256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6AEA10563F984780DF886C74579EEF" ma:contentTypeVersion="18" ma:contentTypeDescription="Create a new document." ma:contentTypeScope="" ma:versionID="869bdcc509b4a3c31513e24f67a5584e">
  <xsd:schema xmlns:xsd="http://www.w3.org/2001/XMLSchema" xmlns:xs="http://www.w3.org/2001/XMLSchema" xmlns:p="http://schemas.microsoft.com/office/2006/metadata/properties" xmlns:ns2="76ce6daf-1946-43d2-bde0-017f0d928c3c" xmlns:ns3="ec763d0b-e8a5-43af-af0a-3840cbcea031" targetNamespace="http://schemas.microsoft.com/office/2006/metadata/properties" ma:root="true" ma:fieldsID="196ffa5562c7883ba49c2e747f115b09" ns2:_="" ns3:_="">
    <xsd:import namespace="76ce6daf-1946-43d2-bde0-017f0d928c3c"/>
    <xsd:import namespace="ec763d0b-e8a5-43af-af0a-3840cbcea03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ce6daf-1946-43d2-bde0-017f0d928c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ecf632e-9822-4448-bd8e-9b5731c67ff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c763d0b-e8a5-43af-af0a-3840cbcea03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9bd8590-f379-4e2d-88be-8838fdc34e69}" ma:internalName="TaxCatchAll" ma:showField="CatchAllData" ma:web="ec763d0b-e8a5-43af-af0a-3840cbcea0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c763d0b-e8a5-43af-af0a-3840cbcea031" xsi:nil="true"/>
    <lcf76f155ced4ddcb4097134ff3c332f xmlns="76ce6daf-1946-43d2-bde0-017f0d928c3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C468793-C440-47DF-A72F-034606438E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ce6daf-1946-43d2-bde0-017f0d928c3c"/>
    <ds:schemaRef ds:uri="ec763d0b-e8a5-43af-af0a-3840cbcea0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8CF107D-D524-4D8E-81C2-2AFCA13EA086}">
  <ds:schemaRefs>
    <ds:schemaRef ds:uri="http://schemas.microsoft.com/sharepoint/v3/contenttype/forms"/>
  </ds:schemaRefs>
</ds:datastoreItem>
</file>

<file path=customXml/itemProps3.xml><?xml version="1.0" encoding="utf-8"?>
<ds:datastoreItem xmlns:ds="http://schemas.openxmlformats.org/officeDocument/2006/customXml" ds:itemID="{E958C45D-23B7-49CE-AF4D-54B71520C036}">
  <ds:schemaRefs>
    <ds:schemaRef ds:uri="ec763d0b-e8a5-43af-af0a-3840cbcea031"/>
    <ds:schemaRef ds:uri="http://purl.org/dc/terms/"/>
    <ds:schemaRef ds:uri="76ce6daf-1946-43d2-bde0-017f0d928c3c"/>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565</TotalTime>
  <Words>825</Words>
  <Application>Microsoft Office PowerPoint</Application>
  <PresentationFormat>Widescreen</PresentationFormat>
  <Paragraphs>26</Paragraphs>
  <Slides>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 White</dc:creator>
  <cp:lastModifiedBy>Ami Horne</cp:lastModifiedBy>
  <cp:revision>16</cp:revision>
  <cp:lastPrinted>2021-04-23T13:36:00Z</cp:lastPrinted>
  <dcterms:created xsi:type="dcterms:W3CDTF">2021-04-23T03:23:30Z</dcterms:created>
  <dcterms:modified xsi:type="dcterms:W3CDTF">2025-09-24T13:40:21Z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0x010100E26AEA10563F984780DF886C74579EEF</vt:lpwstr>
  </property>
  <property fmtid="{D5CDD505-2E9C-101B-9397-08002B2CF9AE}" pid="3" name="MediaServiceImageTags">
    <vt:lpwstr/>
  </property>
</Properties>
</file>